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73" r:id="rId4"/>
    <p:sldId id="260" r:id="rId5"/>
    <p:sldId id="261" r:id="rId6"/>
    <p:sldId id="262" r:id="rId7"/>
    <p:sldId id="264" r:id="rId8"/>
    <p:sldId id="265" r:id="rId9"/>
    <p:sldId id="269" r:id="rId10"/>
    <p:sldId id="266" r:id="rId11"/>
    <p:sldId id="263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27" d="100"/>
          <a:sy n="127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B1A7-8518-BF4D-9DEC-CB0C84F00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2F01A-E371-8143-8012-DBB09E31F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A371C-36DC-9D4F-A6B0-052224168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0D2D-04B4-2B4A-AC94-3D9550C31D8B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A6925-B75D-E746-900B-BBE38996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4239F-149A-F249-8306-5558651CF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33EB-A35C-A949-A058-DF738F35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05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BFFB-B4B1-5A4F-992B-037BF339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5046-6F9C-FF49-95A9-916CAAE9F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626A2-731D-D840-BF9C-1508EF115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0D2D-04B4-2B4A-AC94-3D9550C31D8B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ABC5-9974-D14B-A639-DBD756B6C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5B698-DFBC-0E40-B054-86ACF14E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33EB-A35C-A949-A058-DF738F35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5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E20687-D36B-E744-9F83-BDFE169B8E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DDBF28-6DBA-8F48-8E17-AE2FC87C1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A7EC5-51D1-BF4F-8F8F-22131ACBD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0D2D-04B4-2B4A-AC94-3D9550C31D8B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E5849-4E7A-C045-B404-D47E49B9D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9DA22-DA8A-C74D-A118-C689A09F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33EB-A35C-A949-A058-DF738F35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56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1B576-E08B-4B49-8A1E-1F43E066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9E244-7046-0E4B-B0BD-4E34DCED4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0FB03-120E-A240-AE9B-E3AA3B457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0D2D-04B4-2B4A-AC94-3D9550C31D8B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A925A-DEB7-0D43-84E5-533823D5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0EC57-59CD-2F4D-AC2A-EB3DB1F0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33EB-A35C-A949-A058-DF738F35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01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89E7-7993-B947-9637-864B8448D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6D5D4-5A7E-494A-A199-39A98FC44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15585-4839-CC42-AEE2-7EE10FABA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0D2D-04B4-2B4A-AC94-3D9550C31D8B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60463-F910-254D-9D1F-C7DBE931D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70913-820A-3241-AEFF-7A2D7A18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33EB-A35C-A949-A058-DF738F35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96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2F42-6AF5-D34F-B8C1-5F86ADA2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A5B5E-DFF8-8046-BB33-BC78A1209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8C3F1-5F54-A542-9ED2-3C78B14B1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18DF5-B1BC-0840-9217-C8179C43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0D2D-04B4-2B4A-AC94-3D9550C31D8B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6236F-4B35-B84A-991F-FFAFB5DED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34200-15C7-8B40-AAB4-E9BD8AA8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33EB-A35C-A949-A058-DF738F35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5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C6E0-372C-2244-973E-716F3372F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F2665-7C49-5D47-A0E6-8D7A5345C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6F246-1713-FF4B-9994-AA3E28300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D9B8C-C779-FE48-AAC1-9AA4DD567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FC8A50-40FE-ED4B-AC11-432881713F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AAC835-8479-1742-BE19-83614B56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0D2D-04B4-2B4A-AC94-3D9550C31D8B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7E9A45-7CBE-A04F-97D4-598EF13D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A8B22A-A8D1-B54D-A398-DBEE31B9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33EB-A35C-A949-A058-DF738F35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78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6FC33-B956-FA46-96FA-161CBC37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F179B3-71AE-1046-8BD9-D04DAEFE3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0D2D-04B4-2B4A-AC94-3D9550C31D8B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A231E-1E14-B84E-B48D-4DFE92AA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91444-E5E1-7448-8118-DAFCBC733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33EB-A35C-A949-A058-DF738F35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1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39B5AE-8EF1-5A4B-A428-F98833BF9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0D2D-04B4-2B4A-AC94-3D9550C31D8B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84701B-FE83-8643-99DE-C9A771B7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65B79-8E2A-7341-8891-36050A51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33EB-A35C-A949-A058-DF738F35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1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DFBF-B578-534E-B90A-F5A88205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C18EC-7A06-5D46-84B3-0DD9EF627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1E97B-CD51-D34F-96B0-E2BAA679C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4B5BC-535F-1D48-A8F4-31B203FB0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0D2D-04B4-2B4A-AC94-3D9550C31D8B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68F17-4E13-DC44-B136-762DB425B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0C33F-E9C5-674C-9A38-DE80E8F5F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33EB-A35C-A949-A058-DF738F35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78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FFBF-094A-7F42-8D67-C1343941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A1A244-9462-364A-B2E6-F0CE1F8EE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6D9ED-4004-A94D-8036-56E0288FD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97AA3-A8F6-114A-A23E-D86D534A1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0D2D-04B4-2B4A-AC94-3D9550C31D8B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C680E-2C6F-4148-8578-3745D4704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18A9A-87BB-DF43-80E8-7E94A47E1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33EB-A35C-A949-A058-DF738F35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90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3FB969-9D76-F443-A9C9-5255EF651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FED81-2BBE-9346-9A91-CA64824BF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EF301-7088-5649-BE21-231E533A7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A0D2D-04B4-2B4A-AC94-3D9550C31D8B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27C03-90A9-AF45-AB21-CA750AFD4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C8415-1348-9D4C-91CF-1BED4C878E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033EB-A35C-A949-A058-DF738F35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3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files.slack.com/files-pri/TMJP5EXAT-FRCCSAMFH/screen_shot_2019-12-04_at_8.43.24_pm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2999-1F50-8B4E-91A7-3E449B6B3B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4B844-1243-4940-9096-EBB9F57F6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64966"/>
            <a:ext cx="9144000" cy="533399"/>
          </a:xfrm>
        </p:spPr>
        <p:txBody>
          <a:bodyPr/>
          <a:lstStyle/>
          <a:p>
            <a:pPr algn="l"/>
            <a:r>
              <a:rPr lang="en-US" dirty="0"/>
              <a:t>Data reanalysis by Emilie Skoog and Diana Dumit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6CA2-A383-5044-83BF-63B8465B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35"/>
            <a:ext cx="12192000" cy="50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32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E97EF-2E17-2B4C-83AD-44D2ED2D6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523FD-6764-9446-A1BE-36937AD8C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Libraries used:</a:t>
            </a:r>
          </a:p>
          <a:p>
            <a:pPr lvl="1"/>
            <a:r>
              <a:rPr lang="en-US" dirty="0"/>
              <a:t>Pandas, </a:t>
            </a:r>
            <a:r>
              <a:rPr lang="en-US" dirty="0" err="1"/>
              <a:t>mpl_toolkits.basemap</a:t>
            </a:r>
            <a:endParaRPr lang="en-US" dirty="0"/>
          </a:p>
          <a:p>
            <a:pPr lvl="2"/>
            <a:r>
              <a:rPr lang="en-US" dirty="0"/>
              <a:t>Import </a:t>
            </a:r>
            <a:r>
              <a:rPr lang="en-US" dirty="0" err="1"/>
              <a:t>Basemap</a:t>
            </a:r>
            <a:endParaRPr lang="en-US" dirty="0"/>
          </a:p>
          <a:p>
            <a:pPr lvl="1"/>
            <a:r>
              <a:rPr lang="en-US" dirty="0" err="1"/>
              <a:t>Matplotlib.pyplot</a:t>
            </a:r>
            <a:endParaRPr lang="en-US" dirty="0"/>
          </a:p>
          <a:p>
            <a:r>
              <a:rPr lang="en-US" dirty="0"/>
              <a:t>Created background map for plotting using </a:t>
            </a:r>
            <a:r>
              <a:rPr lang="en-US" dirty="0" err="1"/>
              <a:t>Basemap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43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CE5E-BF2F-4047-AEB8-51CE8B1F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4CED0B-7C68-5348-B112-1B6210460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937" y="1825625"/>
            <a:ext cx="8432126" cy="4351338"/>
          </a:xfrm>
        </p:spPr>
      </p:pic>
    </p:spTree>
    <p:extLst>
      <p:ext uri="{BB962C8B-B14F-4D97-AF65-F5344CB8AC3E}">
        <p14:creationId xmlns:p14="http://schemas.microsoft.com/office/powerpoint/2010/main" val="1196708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1387-B7BA-CA42-8B90-AE1794919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9CF97-FFF7-8B4F-A352-5831B74DA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056" y="1825625"/>
            <a:ext cx="8599888" cy="4351338"/>
          </a:xfrm>
        </p:spPr>
      </p:pic>
    </p:spTree>
    <p:extLst>
      <p:ext uri="{BB962C8B-B14F-4D97-AF65-F5344CB8AC3E}">
        <p14:creationId xmlns:p14="http://schemas.microsoft.com/office/powerpoint/2010/main" val="2073456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B98E-2073-6048-82C8-C55B54311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Extras!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A3B68C-FA88-4043-85D5-7B2674717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625" y="961037"/>
            <a:ext cx="5641545" cy="28848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020A0-D78E-AF4D-B3E3-AC8F675A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24" y="3715146"/>
            <a:ext cx="5641545" cy="2884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F44B17-BB2C-784B-9307-1C4D9A30E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168" y="961037"/>
            <a:ext cx="5641543" cy="2884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4B3487-5C31-8F4F-B598-BEA586C7C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166" y="3715146"/>
            <a:ext cx="5641543" cy="28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48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7B4B1-5E10-0D4E-80FF-0A6949DE7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57" y="365125"/>
            <a:ext cx="11417643" cy="1325563"/>
          </a:xfrm>
        </p:spPr>
        <p:txBody>
          <a:bodyPr/>
          <a:lstStyle/>
          <a:p>
            <a:pPr algn="ctr"/>
            <a:r>
              <a:rPr lang="en-US" dirty="0"/>
              <a:t>Visualizing MAGS from each of the 12 metagenomic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1FC13-F0F3-6245-BB84-7B1C01A08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4DAF4-C205-C848-A020-0FB2FC093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4" t="4743" r="3622" b="3825"/>
          <a:stretch/>
        </p:blipFill>
        <p:spPr>
          <a:xfrm>
            <a:off x="6252519" y="1973221"/>
            <a:ext cx="5910648" cy="4890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0E922A-56A8-2243-859A-C9B8274DF4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78" t="7604" r="3955" b="4889"/>
          <a:stretch/>
        </p:blipFill>
        <p:spPr>
          <a:xfrm>
            <a:off x="28833" y="1905944"/>
            <a:ext cx="6319672" cy="495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20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8B0A0F-28BA-B849-8514-DBE51FEB3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374" y="1678703"/>
            <a:ext cx="6511457" cy="482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5244C-2C59-1043-89B7-93CB0B7D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Nitrogen-Fixation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FA9025-106C-214F-8785-7A18F1C6BDB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CB4B61-C5C0-D940-8738-A3118C4CDBB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B756DF-6AD2-774A-BE28-3EF4A7F34FD1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7FEDE5-53AB-E043-A744-6FCEFCAF8645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ACAB85-A92C-B047-9547-983C065BD43B}"/>
              </a:ext>
            </a:extLst>
          </p:cNvPr>
          <p:cNvSpPr/>
          <p:nvPr/>
        </p:nvSpPr>
        <p:spPr>
          <a:xfrm>
            <a:off x="682487" y="2718486"/>
            <a:ext cx="3036064" cy="2236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rial" panose="020B0604020202020204" pitchFamily="34" charset="0"/>
              </a:rPr>
              <a:t>Mainly done by cyanobacteria and other non-</a:t>
            </a:r>
            <a:r>
              <a:rPr lang="en-US" dirty="0" err="1">
                <a:solidFill>
                  <a:srgbClr val="595959"/>
                </a:solidFill>
                <a:latin typeface="Arial" panose="020B0604020202020204" pitchFamily="34" charset="0"/>
              </a:rPr>
              <a:t>cyano</a:t>
            </a:r>
            <a:r>
              <a:rPr lang="en-US" dirty="0">
                <a:solidFill>
                  <a:srgbClr val="595959"/>
                </a:solidFill>
                <a:latin typeface="Arial" panose="020B0604020202020204" pitchFamily="34" charset="0"/>
              </a:rPr>
              <a:t> microbial populations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453CCC-488F-BF4A-B6A9-380157671D2E}"/>
              </a:ext>
            </a:extLst>
          </p:cNvPr>
          <p:cNvSpPr/>
          <p:nvPr/>
        </p:nvSpPr>
        <p:spPr>
          <a:xfrm rot="5400000">
            <a:off x="7186652" y="2771118"/>
            <a:ext cx="1920240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   nif(D/H)</a:t>
            </a:r>
            <a:br>
              <a:rPr lang="en-US" dirty="0">
                <a:solidFill>
                  <a:srgbClr val="FF0000"/>
                </a:solidFill>
              </a:rPr>
            </a:br>
            <a:endParaRPr lang="en-US" b="0" i="0" u="none" strike="noStrike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1053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71AE-4CB4-9F43-A12B-C93D7C8D6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48" y="206526"/>
            <a:ext cx="10515600" cy="1325563"/>
          </a:xfrm>
        </p:spPr>
        <p:txBody>
          <a:bodyPr/>
          <a:lstStyle/>
          <a:p>
            <a:r>
              <a:rPr lang="en-US" dirty="0"/>
              <a:t>Figure 1 Pipeline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685F0E-F2E7-BE4F-80BD-CA99171B6BD0}"/>
              </a:ext>
            </a:extLst>
          </p:cNvPr>
          <p:cNvSpPr/>
          <p:nvPr/>
        </p:nvSpPr>
        <p:spPr>
          <a:xfrm>
            <a:off x="3961284" y="1999389"/>
            <a:ext cx="2163374" cy="1414947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8B07F7-1AE8-DB43-B1CB-0936E49D6EED}"/>
              </a:ext>
            </a:extLst>
          </p:cNvPr>
          <p:cNvSpPr/>
          <p:nvPr/>
        </p:nvSpPr>
        <p:spPr>
          <a:xfrm>
            <a:off x="7221787" y="1956778"/>
            <a:ext cx="1979532" cy="147222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7AA51F-DE7E-4D46-BD95-BEC095E2B603}"/>
              </a:ext>
            </a:extLst>
          </p:cNvPr>
          <p:cNvSpPr/>
          <p:nvPr/>
        </p:nvSpPr>
        <p:spPr>
          <a:xfrm>
            <a:off x="197701" y="2014052"/>
            <a:ext cx="2555227" cy="140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BD6E58-3501-5147-8C70-B5DB0F057486}"/>
              </a:ext>
            </a:extLst>
          </p:cNvPr>
          <p:cNvSpPr txBox="1"/>
          <p:nvPr/>
        </p:nvSpPr>
        <p:spPr>
          <a:xfrm>
            <a:off x="337905" y="2245198"/>
            <a:ext cx="2555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Generate </a:t>
            </a:r>
            <a:r>
              <a:rPr lang="en-US" dirty="0" err="1">
                <a:solidFill>
                  <a:schemeClr val="bg1"/>
                </a:solidFill>
              </a:rPr>
              <a:t>anvio</a:t>
            </a:r>
            <a:r>
              <a:rPr lang="en-US" dirty="0">
                <a:solidFill>
                  <a:schemeClr val="bg1"/>
                </a:solidFill>
              </a:rPr>
              <a:t> contigs database for each non-redundant MAG (958)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CE6090-609C-F842-83BA-FD73982B4665}"/>
              </a:ext>
            </a:extLst>
          </p:cNvPr>
          <p:cNvSpPr txBox="1"/>
          <p:nvPr/>
        </p:nvSpPr>
        <p:spPr>
          <a:xfrm>
            <a:off x="4052738" y="2121360"/>
            <a:ext cx="2277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Retrieve and concatenate aa sequences using HMM profile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33FE59-24DC-CF42-9DA1-420F04C3A809}"/>
              </a:ext>
            </a:extLst>
          </p:cNvPr>
          <p:cNvSpPr txBox="1"/>
          <p:nvPr/>
        </p:nvSpPr>
        <p:spPr>
          <a:xfrm>
            <a:off x="7278166" y="2298745"/>
            <a:ext cx="1979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phylogenomic tree</a:t>
            </a:r>
          </a:p>
          <a:p>
            <a:endParaRPr lang="en-US" b="1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F146518-8BD9-D14D-B7E8-53B60F012313}"/>
              </a:ext>
            </a:extLst>
          </p:cNvPr>
          <p:cNvSpPr/>
          <p:nvPr/>
        </p:nvSpPr>
        <p:spPr>
          <a:xfrm>
            <a:off x="10006193" y="1969609"/>
            <a:ext cx="2081438" cy="14575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735CE2-FB06-4E40-98E7-AD637379F9F0}"/>
              </a:ext>
            </a:extLst>
          </p:cNvPr>
          <p:cNvCxnSpPr>
            <a:cxnSpLocks/>
          </p:cNvCxnSpPr>
          <p:nvPr/>
        </p:nvCxnSpPr>
        <p:spPr>
          <a:xfrm>
            <a:off x="1737622" y="3321689"/>
            <a:ext cx="496170" cy="8058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D2F132-72ED-534F-88D7-44E020064A7D}"/>
              </a:ext>
            </a:extLst>
          </p:cNvPr>
          <p:cNvCxnSpPr>
            <a:cxnSpLocks/>
          </p:cNvCxnSpPr>
          <p:nvPr/>
        </p:nvCxnSpPr>
        <p:spPr>
          <a:xfrm>
            <a:off x="6228837" y="2669027"/>
            <a:ext cx="96248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816EB6-6CA6-CC42-86F4-594D6A2DC28D}"/>
              </a:ext>
            </a:extLst>
          </p:cNvPr>
          <p:cNvSpPr txBox="1"/>
          <p:nvPr/>
        </p:nvSpPr>
        <p:spPr>
          <a:xfrm>
            <a:off x="10110562" y="2267475"/>
            <a:ext cx="2081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tree with overlaid taxonomy info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1230988-A44E-4F42-B636-1B4C86883433}"/>
              </a:ext>
            </a:extLst>
          </p:cNvPr>
          <p:cNvSpPr/>
          <p:nvPr/>
        </p:nvSpPr>
        <p:spPr>
          <a:xfrm>
            <a:off x="1300387" y="4234158"/>
            <a:ext cx="2555227" cy="140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F05932-DFF0-FE45-95F5-EE3C9AAEB973}"/>
              </a:ext>
            </a:extLst>
          </p:cNvPr>
          <p:cNvSpPr txBox="1"/>
          <p:nvPr/>
        </p:nvSpPr>
        <p:spPr>
          <a:xfrm>
            <a:off x="1544595" y="4563084"/>
            <a:ext cx="2311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a text file mapping results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7EC8BA-3DF2-2648-BA16-4F6F3A825FBC}"/>
              </a:ext>
            </a:extLst>
          </p:cNvPr>
          <p:cNvCxnSpPr>
            <a:cxnSpLocks/>
          </p:cNvCxnSpPr>
          <p:nvPr/>
        </p:nvCxnSpPr>
        <p:spPr>
          <a:xfrm flipV="1">
            <a:off x="3274541" y="3427162"/>
            <a:ext cx="686743" cy="6144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19C8C67-7BB2-B244-AF15-10DF2A67064F}"/>
              </a:ext>
            </a:extLst>
          </p:cNvPr>
          <p:cNvCxnSpPr>
            <a:cxnSpLocks/>
          </p:cNvCxnSpPr>
          <p:nvPr/>
        </p:nvCxnSpPr>
        <p:spPr>
          <a:xfrm>
            <a:off x="8733935" y="3325899"/>
            <a:ext cx="523763" cy="8162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EAD3DB4-67AA-3E4E-82AB-2944CA3A5AB3}"/>
              </a:ext>
            </a:extLst>
          </p:cNvPr>
          <p:cNvSpPr/>
          <p:nvPr/>
        </p:nvSpPr>
        <p:spPr>
          <a:xfrm>
            <a:off x="8402370" y="4234158"/>
            <a:ext cx="2555227" cy="140038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7EFA93-69E8-3947-B4FA-A80FC8804104}"/>
              </a:ext>
            </a:extLst>
          </p:cNvPr>
          <p:cNvSpPr txBox="1"/>
          <p:nvPr/>
        </p:nvSpPr>
        <p:spPr>
          <a:xfrm>
            <a:off x="8634318" y="4563084"/>
            <a:ext cx="2311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text file with MAG taxonomy IDs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AECB7EA-68C7-B44A-B404-0165F1C38AD3}"/>
              </a:ext>
            </a:extLst>
          </p:cNvPr>
          <p:cNvCxnSpPr>
            <a:cxnSpLocks/>
          </p:cNvCxnSpPr>
          <p:nvPr/>
        </p:nvCxnSpPr>
        <p:spPr>
          <a:xfrm flipV="1">
            <a:off x="10270854" y="3431372"/>
            <a:ext cx="686743" cy="6144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50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9F19-BD5B-C148-89BC-90C1B651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E2BAB-8EAC-2043-8039-12FE90A4B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Anvio6 was a no-go</a:t>
            </a:r>
          </a:p>
          <a:p>
            <a:r>
              <a:rPr lang="en-US" dirty="0"/>
              <a:t>Had to start over in Anvio5</a:t>
            </a:r>
          </a:p>
          <a:p>
            <a:r>
              <a:rPr lang="en-US" dirty="0"/>
              <a:t>Used all non-redundant MAGs (~1000) instead of only Proteobacteria and Planctomycetes MAGs (~500)</a:t>
            </a:r>
          </a:p>
        </p:txBody>
      </p:sp>
    </p:spTree>
    <p:extLst>
      <p:ext uri="{BB962C8B-B14F-4D97-AF65-F5344CB8AC3E}">
        <p14:creationId xmlns:p14="http://schemas.microsoft.com/office/powerpoint/2010/main" val="2425934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30EED-F33F-764D-A265-623470FA7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6853"/>
            <a:ext cx="10515600" cy="1325563"/>
          </a:xfrm>
        </p:spPr>
        <p:txBody>
          <a:bodyPr/>
          <a:lstStyle/>
          <a:p>
            <a:r>
              <a:rPr lang="en-US" dirty="0"/>
              <a:t>Figure 1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F3ADA-1B1C-6D49-9EF7-FFAC134B3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DD194-3E45-D547-B06F-F3AE6BE7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675"/>
            <a:ext cx="5525206" cy="5368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83CFFE-B5CC-6B44-8CE4-E70AD0F19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206" y="895783"/>
            <a:ext cx="6656705" cy="534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2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71AE-4CB4-9F43-A12B-C93D7C8D6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 Pipeline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373F36-5670-6F42-B155-018D7BC8FF82}"/>
              </a:ext>
            </a:extLst>
          </p:cNvPr>
          <p:cNvSpPr/>
          <p:nvPr/>
        </p:nvSpPr>
        <p:spPr>
          <a:xfrm>
            <a:off x="132111" y="4662022"/>
            <a:ext cx="2821047" cy="1564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685F0E-F2E7-BE4F-80BD-CA99171B6BD0}"/>
              </a:ext>
            </a:extLst>
          </p:cNvPr>
          <p:cNvSpPr/>
          <p:nvPr/>
        </p:nvSpPr>
        <p:spPr>
          <a:xfrm>
            <a:off x="4692925" y="2068391"/>
            <a:ext cx="1979533" cy="152495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8B07F7-1AE8-DB43-B1CB-0936E49D6EED}"/>
              </a:ext>
            </a:extLst>
          </p:cNvPr>
          <p:cNvSpPr/>
          <p:nvPr/>
        </p:nvSpPr>
        <p:spPr>
          <a:xfrm>
            <a:off x="7246052" y="2047353"/>
            <a:ext cx="1979532" cy="156702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7AA51F-DE7E-4D46-BD95-BEC095E2B603}"/>
              </a:ext>
            </a:extLst>
          </p:cNvPr>
          <p:cNvSpPr/>
          <p:nvPr/>
        </p:nvSpPr>
        <p:spPr>
          <a:xfrm>
            <a:off x="838200" y="2151713"/>
            <a:ext cx="2882348" cy="140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58BC91-9677-B84D-B9BF-D4254F36B7C3}"/>
              </a:ext>
            </a:extLst>
          </p:cNvPr>
          <p:cNvSpPr txBox="1"/>
          <p:nvPr/>
        </p:nvSpPr>
        <p:spPr>
          <a:xfrm>
            <a:off x="94002" y="4843872"/>
            <a:ext cx="28591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Make database for HBDs 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tBlastn</a:t>
            </a:r>
            <a:r>
              <a:rPr lang="en-US" dirty="0">
                <a:solidFill>
                  <a:schemeClr val="bg1"/>
                </a:solidFill>
              </a:rPr>
              <a:t> to pull out top hits for </a:t>
            </a:r>
            <a:r>
              <a:rPr lang="en-US" dirty="0" err="1">
                <a:solidFill>
                  <a:schemeClr val="bg1"/>
                </a:solidFill>
              </a:rPr>
              <a:t>nifD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nifH</a:t>
            </a:r>
            <a:r>
              <a:rPr lang="en-US" dirty="0">
                <a:solidFill>
                  <a:schemeClr val="bg1"/>
                </a:solidFill>
              </a:rPr>
              <a:t> genes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9542FC5-D0E5-C646-9591-3198A446C60F}"/>
              </a:ext>
            </a:extLst>
          </p:cNvPr>
          <p:cNvSpPr/>
          <p:nvPr/>
        </p:nvSpPr>
        <p:spPr>
          <a:xfrm>
            <a:off x="3076169" y="4652313"/>
            <a:ext cx="2821047" cy="1564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A1185C-81C7-9D4B-8443-C337D1A2998E}"/>
              </a:ext>
            </a:extLst>
          </p:cNvPr>
          <p:cNvSpPr txBox="1"/>
          <p:nvPr/>
        </p:nvSpPr>
        <p:spPr>
          <a:xfrm>
            <a:off x="3137454" y="4834413"/>
            <a:ext cx="2859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Searching accession numbers in NCBI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Create </a:t>
            </a:r>
            <a:r>
              <a:rPr lang="en-US" dirty="0" err="1">
                <a:solidFill>
                  <a:schemeClr val="bg1"/>
                </a:solidFill>
              </a:rPr>
              <a:t>fasta</a:t>
            </a:r>
            <a:r>
              <a:rPr lang="en-US" dirty="0">
                <a:solidFill>
                  <a:schemeClr val="bg1"/>
                </a:solidFill>
              </a:rPr>
              <a:t> file with all aa seqs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BD6E58-3501-5147-8C70-B5DB0F057486}"/>
              </a:ext>
            </a:extLst>
          </p:cNvPr>
          <p:cNvSpPr txBox="1"/>
          <p:nvPr/>
        </p:nvSpPr>
        <p:spPr>
          <a:xfrm>
            <a:off x="959127" y="2484909"/>
            <a:ext cx="285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Merge all aa seqs for </a:t>
            </a:r>
            <a:r>
              <a:rPr lang="en-US" dirty="0" err="1">
                <a:solidFill>
                  <a:schemeClr val="bg1"/>
                </a:solidFill>
              </a:rPr>
              <a:t>nifD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nifH</a:t>
            </a:r>
            <a:r>
              <a:rPr lang="en-US" dirty="0">
                <a:solidFill>
                  <a:schemeClr val="bg1"/>
                </a:solidFill>
              </a:rPr>
              <a:t> independently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DCF68B-EDA8-9446-A940-F5AA6C4602CB}"/>
              </a:ext>
            </a:extLst>
          </p:cNvPr>
          <p:cNvCxnSpPr>
            <a:cxnSpLocks/>
          </p:cNvCxnSpPr>
          <p:nvPr/>
        </p:nvCxnSpPr>
        <p:spPr>
          <a:xfrm flipH="1" flipV="1">
            <a:off x="2388705" y="3635418"/>
            <a:ext cx="564453" cy="916704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94CC36-65C3-1545-A3CA-6CCEE717562F}"/>
              </a:ext>
            </a:extLst>
          </p:cNvPr>
          <p:cNvSpPr txBox="1"/>
          <p:nvPr/>
        </p:nvSpPr>
        <p:spPr>
          <a:xfrm>
            <a:off x="461342" y="1543557"/>
            <a:ext cx="363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Prepping for amino acid alignment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FDA28C-33CC-0A4B-BA08-BBF9F929DF9D}"/>
              </a:ext>
            </a:extLst>
          </p:cNvPr>
          <p:cNvSpPr txBox="1"/>
          <p:nvPr/>
        </p:nvSpPr>
        <p:spPr>
          <a:xfrm>
            <a:off x="4913260" y="1543557"/>
            <a:ext cx="202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E88AA9-5A34-B846-9120-66913271880D}"/>
              </a:ext>
            </a:extLst>
          </p:cNvPr>
          <p:cNvSpPr txBox="1"/>
          <p:nvPr/>
        </p:nvSpPr>
        <p:spPr>
          <a:xfrm>
            <a:off x="6997579" y="1506022"/>
            <a:ext cx="25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phylogenetic tree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CE6090-609C-F842-83BA-FD73982B4665}"/>
              </a:ext>
            </a:extLst>
          </p:cNvPr>
          <p:cNvSpPr txBox="1"/>
          <p:nvPr/>
        </p:nvSpPr>
        <p:spPr>
          <a:xfrm>
            <a:off x="4852849" y="2616653"/>
            <a:ext cx="227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</a:t>
            </a:r>
            <a:r>
              <a:rPr lang="en-US" b="1" dirty="0" err="1"/>
              <a:t>ClustalW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33FE59-24DC-CF42-9DA1-420F04C3A809}"/>
              </a:ext>
            </a:extLst>
          </p:cNvPr>
          <p:cNvSpPr txBox="1"/>
          <p:nvPr/>
        </p:nvSpPr>
        <p:spPr>
          <a:xfrm>
            <a:off x="7876523" y="2603203"/>
            <a:ext cx="165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IQTREE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816EB6-6CA6-CC42-86F4-594D6A2DC28D}"/>
              </a:ext>
            </a:extLst>
          </p:cNvPr>
          <p:cNvSpPr txBox="1"/>
          <p:nvPr/>
        </p:nvSpPr>
        <p:spPr>
          <a:xfrm>
            <a:off x="10088217" y="1506022"/>
            <a:ext cx="2081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tree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F146518-8BD9-D14D-B7E8-53B60F012313}"/>
              </a:ext>
            </a:extLst>
          </p:cNvPr>
          <p:cNvSpPr/>
          <p:nvPr/>
        </p:nvSpPr>
        <p:spPr>
          <a:xfrm>
            <a:off x="9806627" y="2026316"/>
            <a:ext cx="1979532" cy="15670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DB938B-7643-6042-BAD0-E0EF7AD23955}"/>
              </a:ext>
            </a:extLst>
          </p:cNvPr>
          <p:cNvSpPr txBox="1"/>
          <p:nvPr/>
        </p:nvSpPr>
        <p:spPr>
          <a:xfrm>
            <a:off x="10380221" y="2529578"/>
            <a:ext cx="152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FigTree</a:t>
            </a:r>
            <a:endParaRPr lang="en-US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735CE2-FB06-4E40-98E7-AD637379F9F0}"/>
              </a:ext>
            </a:extLst>
          </p:cNvPr>
          <p:cNvCxnSpPr>
            <a:cxnSpLocks/>
          </p:cNvCxnSpPr>
          <p:nvPr/>
        </p:nvCxnSpPr>
        <p:spPr>
          <a:xfrm>
            <a:off x="3890367" y="2830866"/>
            <a:ext cx="96248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D2F132-72ED-534F-88D7-44E020064A7D}"/>
              </a:ext>
            </a:extLst>
          </p:cNvPr>
          <p:cNvCxnSpPr>
            <a:cxnSpLocks/>
          </p:cNvCxnSpPr>
          <p:nvPr/>
        </p:nvCxnSpPr>
        <p:spPr>
          <a:xfrm>
            <a:off x="6764811" y="2808074"/>
            <a:ext cx="96248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A9D2D5-BE9B-0948-814F-6D183551EB82}"/>
              </a:ext>
            </a:extLst>
          </p:cNvPr>
          <p:cNvCxnSpPr>
            <a:cxnSpLocks/>
          </p:cNvCxnSpPr>
          <p:nvPr/>
        </p:nvCxnSpPr>
        <p:spPr>
          <a:xfrm>
            <a:off x="9343597" y="2714244"/>
            <a:ext cx="96248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95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05EFD-888D-1A42-BF76-195CC8504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454A-ECF0-1B4A-84BE-0BB652BD7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not locate datafile with </a:t>
            </a:r>
            <a:r>
              <a:rPr lang="en-US" dirty="0" err="1"/>
              <a:t>nifD</a:t>
            </a:r>
            <a:r>
              <a:rPr lang="en-US" dirty="0"/>
              <a:t> and </a:t>
            </a:r>
            <a:r>
              <a:rPr lang="en-US" dirty="0" err="1"/>
              <a:t>nifH</a:t>
            </a:r>
            <a:r>
              <a:rPr lang="en-US" dirty="0"/>
              <a:t> amino acid sequences</a:t>
            </a:r>
          </a:p>
          <a:p>
            <a:pPr lvl="1"/>
            <a:r>
              <a:rPr lang="en-US" dirty="0"/>
              <a:t> Solution: pull accession numbers and locate aa seqs ourselves</a:t>
            </a:r>
          </a:p>
          <a:p>
            <a:r>
              <a:rPr lang="en-US" dirty="0"/>
              <a:t>Couldn’t use </a:t>
            </a:r>
            <a:r>
              <a:rPr lang="en-US" dirty="0" err="1"/>
              <a:t>Phylosift</a:t>
            </a:r>
            <a:endParaRPr lang="en-US" dirty="0"/>
          </a:p>
          <a:p>
            <a:r>
              <a:rPr lang="en-US" dirty="0"/>
              <a:t>Did not have the identified </a:t>
            </a:r>
            <a:r>
              <a:rPr lang="en-US" dirty="0" err="1"/>
              <a:t>nifD</a:t>
            </a:r>
            <a:r>
              <a:rPr lang="en-US" dirty="0"/>
              <a:t> and </a:t>
            </a:r>
            <a:r>
              <a:rPr lang="en-US" dirty="0" err="1"/>
              <a:t>nifH</a:t>
            </a:r>
            <a:r>
              <a:rPr lang="en-US" dirty="0"/>
              <a:t> amino acid sequences in the HBDs </a:t>
            </a:r>
          </a:p>
          <a:p>
            <a:pPr lvl="1"/>
            <a:r>
              <a:rPr lang="en-US" dirty="0"/>
              <a:t>Solution: used </a:t>
            </a:r>
            <a:r>
              <a:rPr lang="en-US" dirty="0" err="1"/>
              <a:t>tblastn</a:t>
            </a:r>
            <a:r>
              <a:rPr lang="en-US" dirty="0"/>
              <a:t> for each HBD and manually pull out the top hit for </a:t>
            </a:r>
            <a:r>
              <a:rPr lang="en-US" dirty="0" err="1"/>
              <a:t>nif</a:t>
            </a:r>
            <a:r>
              <a:rPr lang="en-US" dirty="0"/>
              <a:t> genes </a:t>
            </a:r>
          </a:p>
          <a:p>
            <a:pPr lvl="1"/>
            <a:r>
              <a:rPr lang="en-US" dirty="0"/>
              <a:t>(ignored HBDs with top hit values greater than e</a:t>
            </a:r>
            <a:r>
              <a:rPr lang="en-US" baseline="30000" dirty="0"/>
              <a:t>-6 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9572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7DA5-396E-0B41-AF7B-37E2E19F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5" y="18255"/>
            <a:ext cx="4623486" cy="1325563"/>
          </a:xfrm>
        </p:spPr>
        <p:txBody>
          <a:bodyPr/>
          <a:lstStyle/>
          <a:p>
            <a:r>
              <a:rPr lang="en-US" dirty="0"/>
              <a:t>Figure 2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048587-1BA7-4A42-9813-2174F4AAC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0279" y="10179"/>
            <a:ext cx="8780482" cy="6784917"/>
          </a:xfrm>
        </p:spPr>
      </p:pic>
    </p:spTree>
    <p:extLst>
      <p:ext uri="{BB962C8B-B14F-4D97-AF65-F5344CB8AC3E}">
        <p14:creationId xmlns:p14="http://schemas.microsoft.com/office/powerpoint/2010/main" val="406328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EDE27-5A44-EB45-9F61-379276DA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08" y="117990"/>
            <a:ext cx="3573162" cy="1327751"/>
          </a:xfrm>
        </p:spPr>
        <p:txBody>
          <a:bodyPr/>
          <a:lstStyle/>
          <a:p>
            <a:r>
              <a:rPr lang="en-US" dirty="0"/>
              <a:t>Figure 2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6E69C9-5117-5D4C-A83B-F0437FD5A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461" y="-3843"/>
            <a:ext cx="8880032" cy="6861843"/>
          </a:xfrm>
        </p:spPr>
      </p:pic>
    </p:spTree>
    <p:extLst>
      <p:ext uri="{BB962C8B-B14F-4D97-AF65-F5344CB8AC3E}">
        <p14:creationId xmlns:p14="http://schemas.microsoft.com/office/powerpoint/2010/main" val="2626235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282</Words>
  <Application>Microsoft Macintosh PowerPoint</Application>
  <PresentationFormat>Widescreen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Nitrogen-Fixation</vt:lpstr>
      <vt:lpstr>Figure 1 Pipeline</vt:lpstr>
      <vt:lpstr>Figure 1 Issues</vt:lpstr>
      <vt:lpstr>Figure 1 Comparison</vt:lpstr>
      <vt:lpstr>Figure 2 Pipeline</vt:lpstr>
      <vt:lpstr>Figure 2 Issues</vt:lpstr>
      <vt:lpstr>Figure 2 Comparison</vt:lpstr>
      <vt:lpstr>Figure 2 Comparison</vt:lpstr>
      <vt:lpstr>Figure 3 Pipeline</vt:lpstr>
      <vt:lpstr>Figure 3 Comparison</vt:lpstr>
      <vt:lpstr>Figure 3 Comparison</vt:lpstr>
      <vt:lpstr>Extras!</vt:lpstr>
      <vt:lpstr>Visualizing MAGS from each of the 12 metagenomic 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 Dumit</dc:creator>
  <cp:lastModifiedBy>Diana Dumit</cp:lastModifiedBy>
  <cp:revision>15</cp:revision>
  <dcterms:created xsi:type="dcterms:W3CDTF">2019-12-04T16:16:34Z</dcterms:created>
  <dcterms:modified xsi:type="dcterms:W3CDTF">2019-12-05T03:38:22Z</dcterms:modified>
</cp:coreProperties>
</file>